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72" r:id="rId5"/>
    <p:sldId id="273" r:id="rId6"/>
    <p:sldId id="274" r:id="rId7"/>
    <p:sldId id="258" r:id="rId8"/>
    <p:sldId id="275" r:id="rId9"/>
    <p:sldId id="276" r:id="rId10"/>
    <p:sldId id="259" r:id="rId11"/>
    <p:sldId id="260" r:id="rId12"/>
    <p:sldId id="261" r:id="rId13"/>
    <p:sldId id="262" r:id="rId14"/>
    <p:sldId id="277" r:id="rId15"/>
    <p:sldId id="281" r:id="rId16"/>
    <p:sldId id="278" r:id="rId17"/>
    <p:sldId id="279" r:id="rId18"/>
    <p:sldId id="280" r:id="rId19"/>
    <p:sldId id="282" r:id="rId20"/>
    <p:sldId id="294" r:id="rId21"/>
    <p:sldId id="283" r:id="rId22"/>
    <p:sldId id="284" r:id="rId23"/>
    <p:sldId id="286" r:id="rId24"/>
    <p:sldId id="289" r:id="rId25"/>
    <p:sldId id="285" r:id="rId26"/>
    <p:sldId id="295" r:id="rId27"/>
    <p:sldId id="287" r:id="rId28"/>
    <p:sldId id="288" r:id="rId29"/>
    <p:sldId id="290" r:id="rId30"/>
    <p:sldId id="291" r:id="rId31"/>
    <p:sldId id="263" r:id="rId32"/>
    <p:sldId id="292" r:id="rId33"/>
    <p:sldId id="27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25"/>
    <p:restoredTop sz="96197"/>
  </p:normalViewPr>
  <p:slideViewPr>
    <p:cSldViewPr snapToGrid="0" snapToObjects="1">
      <p:cViewPr varScale="1">
        <p:scale>
          <a:sx n="113" d="100"/>
          <a:sy n="113" d="100"/>
        </p:scale>
        <p:origin x="18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072D5-3011-9E44-9C36-01C2DA5B1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B3BA1-D0CC-2E45-92B5-EBB9A1412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9C3F4-6EAD-6945-9E92-17DE6581C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E1E7-1BF1-864D-A6FF-E9B0180DD84B}" type="datetimeFigureOut">
              <a:rPr lang="en-US" smtClean="0"/>
              <a:t>7/9/21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3EBDC-9F3C-8A4A-9BD2-39FAE966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1815C-A026-044E-AE0F-C89F7613E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8A73-CDA3-D840-A1F4-7B0CBC617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9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96C33-A29D-9746-A48A-BC9223D7F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24CDD3-1BA4-974A-8AE1-767AD4E68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6E65C-39C1-CD40-80D5-04B231C3E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E1E7-1BF1-864D-A6FF-E9B0180DD84B}" type="datetimeFigureOut">
              <a:rPr lang="en-US" smtClean="0"/>
              <a:t>7/9/21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8CEAC-B3F0-FA40-907A-98962C1E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86A67-21D5-B84C-8E27-BED752C7E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8A73-CDA3-D840-A1F4-7B0CBC617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1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326BC7-2A8F-EC45-986E-226B5C474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C645A-3F7F-F64B-84E1-FC129E76D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21AB8-DD4D-4B4B-AA0A-3A6EB23A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E1E7-1BF1-864D-A6FF-E9B0180DD84B}" type="datetimeFigureOut">
              <a:rPr lang="en-US" smtClean="0"/>
              <a:t>7/9/21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43BA5-5F84-824F-A1DF-B9738629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AB22F-23ED-A94F-8096-EA558E5B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8A73-CDA3-D840-A1F4-7B0CBC617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7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3EB39-3616-6C43-B29D-018F1FD0F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4BC39-C5A8-964B-B5AC-57F08FDDF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57EB8-1815-9B49-8642-9238F3AE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E1E7-1BF1-864D-A6FF-E9B0180DD84B}" type="datetimeFigureOut">
              <a:rPr lang="en-US" smtClean="0"/>
              <a:t>7/9/21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E6F26-E299-0944-8F40-E67789E07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8B94F-B904-414F-A1C5-EBAA1B138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8A73-CDA3-D840-A1F4-7B0CBC617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4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FC00-92DF-0746-AB53-1256CE333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EB18A-EA01-8948-B05D-CF82E8EC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7C6F9-ED6E-FC44-93FD-4EF53718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E1E7-1BF1-864D-A6FF-E9B0180DD84B}" type="datetimeFigureOut">
              <a:rPr lang="en-US" smtClean="0"/>
              <a:t>7/9/21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5BEFC-C509-D644-B511-E996A0107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32ECE-BD52-5947-8D95-7773D6480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8A73-CDA3-D840-A1F4-7B0CBC617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2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06C72-0C52-EC4E-8023-F1F8D1362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676EA-0620-5B45-899A-B2938EB138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85FC3-25CF-4548-9CAC-4B1A2A1E5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0AEA1-762C-C54B-9F1D-D858FF3C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E1E7-1BF1-864D-A6FF-E9B0180DD84B}" type="datetimeFigureOut">
              <a:rPr lang="en-US" smtClean="0"/>
              <a:t>7/9/21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50698-5430-8945-9F29-5A8AC47FD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E9DE0-D0B2-2C46-9512-6B856A2E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8A73-CDA3-D840-A1F4-7B0CBC617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6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A9B3-57AC-F24F-9B19-ADE66FE4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3D846-1D0C-A54A-83D3-33DF628C7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5083F-704F-8C4A-9E89-089A63A79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EA2377-8490-A54C-8917-E395FF301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1F598-AA17-6948-94BA-460AB9DB1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46A323-5A35-EF49-9F16-C818CAEF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E1E7-1BF1-864D-A6FF-E9B0180DD84B}" type="datetimeFigureOut">
              <a:rPr lang="en-US" smtClean="0"/>
              <a:t>7/9/21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A1DDDD-638C-C547-9DD7-7D34B2357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A3B3CA-7423-3E4A-A9FA-94D224B5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8A73-CDA3-D840-A1F4-7B0CBC617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6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6F101-DA20-D943-B307-EDCAFB2BD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C067BE-8A6E-D743-8348-670116B4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E1E7-1BF1-864D-A6FF-E9B0180DD84B}" type="datetimeFigureOut">
              <a:rPr lang="en-US" smtClean="0"/>
              <a:t>7/9/21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606D0-BA1A-9A44-826F-D1FF49B7F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8188F-660A-B245-9537-8FF1CBCD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8A73-CDA3-D840-A1F4-7B0CBC617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912572-6CB3-A34D-854A-E0E5807B1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E1E7-1BF1-864D-A6FF-E9B0180DD84B}" type="datetimeFigureOut">
              <a:rPr lang="en-US" smtClean="0"/>
              <a:t>7/9/21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F0161-69D1-FE4E-913E-FD831EB1B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03EA6-AC2B-4044-A3E7-491819B3B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8A73-CDA3-D840-A1F4-7B0CBC617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2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1867D-E3DE-214E-ACE1-4561AA444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551C1-97C0-4642-BBA2-5118E5F32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C2128-B5F5-844B-BF4A-BEB782EFC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5F776-4DE6-CF43-ADE1-86F7587C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E1E7-1BF1-864D-A6FF-E9B0180DD84B}" type="datetimeFigureOut">
              <a:rPr lang="en-US" smtClean="0"/>
              <a:t>7/9/21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5292A-89DF-2C4D-A1A3-C4B8692C1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57D56-2023-BB4E-A1B2-B60D4E08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8A73-CDA3-D840-A1F4-7B0CBC617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7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609DA-86FD-3349-B711-17ABF44C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F56B01-437F-3543-A6D9-95CB374983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B526D-DF8C-1348-AAA7-16BB2BDCA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4EBE7-F0D1-EF46-B9BA-5C67CB481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E1E7-1BF1-864D-A6FF-E9B0180DD84B}" type="datetimeFigureOut">
              <a:rPr lang="en-US" smtClean="0"/>
              <a:t>7/9/21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7658B-1EC5-5142-81EA-2EBF9024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CCA5A-C15A-4640-B822-C4BFF682B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8A73-CDA3-D840-A1F4-7B0CBC617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8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E17471-8E58-7A40-BEFF-207887AFA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D6330-76A5-F444-83F6-AC86A04F5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4767B-B96D-954B-8429-79A35842B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9E1E7-1BF1-864D-A6FF-E9B0180DD84B}" type="datetimeFigureOut">
              <a:rPr lang="en-US" smtClean="0"/>
              <a:t>7/9/21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956AE-CA93-D147-ACF7-80CA67E78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83E46-7E63-3248-8C0F-F3C1BE8B9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28A73-CDA3-D840-A1F4-7B0CBC617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2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1EE9-5207-CD4D-B3C6-E93CBF8046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Informal Session</a:t>
            </a:r>
            <a:br>
              <a:rPr lang="en-US" dirty="0"/>
            </a:br>
            <a:r>
              <a:rPr lang="en-US" dirty="0"/>
              <a:t>with SimSmith and</a:t>
            </a:r>
            <a:br>
              <a:rPr lang="en-US" dirty="0"/>
            </a:br>
            <a:r>
              <a:rPr lang="en-US" dirty="0"/>
              <a:t>the nanoVNA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D7ED3-8B40-EE46-AFEF-A80EF01687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Ward Harriman</a:t>
            </a:r>
          </a:p>
          <a:p>
            <a:r>
              <a:rPr lang="en-US" dirty="0"/>
              <a:t>AE6TY</a:t>
            </a:r>
          </a:p>
        </p:txBody>
      </p:sp>
    </p:spTree>
    <p:extLst>
      <p:ext uri="{BB962C8B-B14F-4D97-AF65-F5344CB8AC3E}">
        <p14:creationId xmlns:p14="http://schemas.microsoft.com/office/powerpoint/2010/main" val="735784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F505-904B-1844-A7DF-80B53B269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using nanoVNA 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C5A36-5E3D-6F45-9EAD-C4A2471F2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At the beginning of every session, you should calibrate…. ALWAYS !</a:t>
            </a:r>
          </a:p>
          <a:p>
            <a:pPr marL="0" indent="0">
              <a:buNone/>
            </a:pPr>
            <a:r>
              <a:rPr lang="en-US" dirty="0"/>
              <a:t>WHY?   You might have unknowingly changed things, even swapping two seemingly equivalent cables can make a difference.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Especially at higher frequencies.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only takes a few seconds !!!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Remember: Friends don’t let friends skip calibration!</a:t>
            </a:r>
          </a:p>
        </p:txBody>
      </p:sp>
    </p:spTree>
    <p:extLst>
      <p:ext uri="{BB962C8B-B14F-4D97-AF65-F5344CB8AC3E}">
        <p14:creationId xmlns:p14="http://schemas.microsoft.com/office/powerpoint/2010/main" val="2603687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29ADF-923A-D64F-A828-C8368512D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Procedure Overview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8D7DF-673D-6845-B68F-CDF678754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Start calibration by clicking on ‘</a:t>
            </a:r>
            <a:r>
              <a:rPr lang="en-US" dirty="0" err="1"/>
              <a:t>doCal</a:t>
            </a:r>
            <a:r>
              <a:rPr lang="en-US" dirty="0"/>
              <a:t>’</a:t>
            </a:r>
          </a:p>
          <a:p>
            <a:pPr marL="0" indent="0">
              <a:buNone/>
            </a:pPr>
            <a:r>
              <a:rPr lang="en-US" dirty="0"/>
              <a:t>Measurements: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Attach an open and hit OK.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Attach a short…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Attach a known load AND terminate the other port.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Connect the two ports together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THEN…</a:t>
            </a:r>
          </a:p>
        </p:txBody>
      </p:sp>
    </p:spTree>
    <p:extLst>
      <p:ext uri="{BB962C8B-B14F-4D97-AF65-F5344CB8AC3E}">
        <p14:creationId xmlns:p14="http://schemas.microsoft.com/office/powerpoint/2010/main" val="1658813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68072-1AD0-9B42-96D6-2B034154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A0DE1-3784-E441-96B5-FFCBA366B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Click on ‘standards’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Initially ignore:</a:t>
            </a:r>
          </a:p>
          <a:p>
            <a:pPr marL="0" indent="0">
              <a:buNone/>
            </a:pPr>
            <a:r>
              <a:rPr lang="en-US" dirty="0"/>
              <a:t>	the offsets</a:t>
            </a:r>
          </a:p>
          <a:p>
            <a:pPr marL="0" indent="0">
              <a:buNone/>
            </a:pPr>
            <a:r>
              <a:rPr lang="en-US" dirty="0"/>
              <a:t>	the load capacitance</a:t>
            </a:r>
          </a:p>
          <a:p>
            <a:pPr marL="0" indent="0">
              <a:buNone/>
            </a:pPr>
            <a:r>
              <a:rPr lang="en-US" dirty="0"/>
              <a:t>Just set:</a:t>
            </a:r>
          </a:p>
          <a:p>
            <a:pPr marL="0" indent="0">
              <a:buNone/>
            </a:pPr>
            <a:r>
              <a:rPr lang="en-US" dirty="0"/>
              <a:t>	load Z (usually purely resistive)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0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16755-995A-E547-B5D7-492A65FF4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the Calibration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4C4E7-6A4C-7E4A-BB85-DEEEF000F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Not strictly necessary BUT….</a:t>
            </a:r>
          </a:p>
          <a:p>
            <a:pPr marL="457200" lvl="1" indent="0">
              <a:buNone/>
            </a:pPr>
            <a:r>
              <a:rPr lang="en-US" dirty="0"/>
              <a:t>Info will be lost when SimSmith is restarted unless you write it out.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Click on </a:t>
            </a:r>
            <a:r>
              <a:rPr lang="en-US" dirty="0" err="1"/>
              <a:t>writeCal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Specify the file to write.  Should have an ‘</a:t>
            </a:r>
            <a:r>
              <a:rPr lang="en-US" dirty="0" err="1"/>
              <a:t>nvCal</a:t>
            </a:r>
            <a:r>
              <a:rPr lang="en-US" dirty="0"/>
              <a:t>’ extension.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39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77D6-DC4D-3149-9CDB-3694C38E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does a nanoVNA Measure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ADFE8-BB7C-A948-AB3A-AF25D4F5E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nanoVNA is really a 1 and 1/2 port device:</a:t>
            </a:r>
          </a:p>
          <a:p>
            <a:pPr marL="457200" lvl="1" indent="0">
              <a:buNone/>
            </a:pPr>
            <a:r>
              <a:rPr lang="en-US" dirty="0"/>
              <a:t>It measures ‘reflection’ often referred to as ‘S11’</a:t>
            </a:r>
          </a:p>
          <a:p>
            <a:pPr marL="457200" lvl="1" indent="0">
              <a:buNone/>
            </a:pPr>
            <a:r>
              <a:rPr lang="en-US" dirty="0"/>
              <a:t>It measures ‘through’ (kind of) often referred to as S21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DOES NOT measure ‘S22’ or ‘S12’ directly</a:t>
            </a:r>
          </a:p>
          <a:p>
            <a:pPr marL="457200" lvl="1" indent="0">
              <a:buNone/>
            </a:pPr>
            <a:r>
              <a:rPr lang="en-US" dirty="0"/>
              <a:t>To do THAT you need to reverse the device and make a second set of measurements.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Only with device measured in both directions are all parameters truly known.</a:t>
            </a:r>
          </a:p>
        </p:txBody>
      </p:sp>
    </p:spTree>
    <p:extLst>
      <p:ext uri="{BB962C8B-B14F-4D97-AF65-F5344CB8AC3E}">
        <p14:creationId xmlns:p14="http://schemas.microsoft.com/office/powerpoint/2010/main" val="3318176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83391-585F-434E-B818-53237C16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Backwards Now.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5194B-CED5-7A4B-8B97-FB6DD603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presentation starts with the ‘complete’ solution to the two-port device measurement.  This can seem complicated.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But, having understood the complete solution it is easy to see where some shortcuts are possible.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we will explore those short cuts to make most jobs much easier.</a:t>
            </a:r>
          </a:p>
        </p:txBody>
      </p:sp>
    </p:spTree>
    <p:extLst>
      <p:ext uri="{BB962C8B-B14F-4D97-AF65-F5344CB8AC3E}">
        <p14:creationId xmlns:p14="http://schemas.microsoft.com/office/powerpoint/2010/main" val="4093562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26EAA-2B59-A348-B092-B808D3C7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Complete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75821-1575-8B48-B691-598559B3E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complete measurement of a two-port device requires two steps:</a:t>
            </a:r>
          </a:p>
          <a:p>
            <a:pPr marL="457200" lvl="1" indent="0">
              <a:buNone/>
            </a:pPr>
            <a:r>
              <a:rPr lang="en-US" dirty="0"/>
              <a:t>Measure the device recording S11m and S21m…. The ‘m’ means measured.</a:t>
            </a:r>
          </a:p>
          <a:p>
            <a:pPr marL="0" indent="0">
              <a:buNone/>
            </a:pPr>
            <a:r>
              <a:rPr lang="en-US" dirty="0"/>
              <a:t>Reverse the device and</a:t>
            </a:r>
          </a:p>
          <a:p>
            <a:pPr marL="457200" lvl="1" indent="0">
              <a:buNone/>
            </a:pPr>
            <a:r>
              <a:rPr lang="en-US" dirty="0"/>
              <a:t>Measure the device recording S22m and S12m.</a:t>
            </a:r>
          </a:p>
          <a:p>
            <a:pPr marL="0" indent="0">
              <a:buNone/>
            </a:pPr>
            <a:r>
              <a:rPr lang="en-US" dirty="0"/>
              <a:t>Restore the device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Using S??m measurements and the data from the previous calibration, compute the actual S11, S21, S12, and S22 parameters.</a:t>
            </a:r>
          </a:p>
        </p:txBody>
      </p:sp>
    </p:spTree>
    <p:extLst>
      <p:ext uri="{BB962C8B-B14F-4D97-AF65-F5344CB8AC3E}">
        <p14:creationId xmlns:p14="http://schemas.microsoft.com/office/powerpoint/2010/main" val="1415788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AF6CF-258A-2D4D-993C-DF2DF1794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1, an Asymmetric Device: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3B8CD-5D3F-5942-BFCC-7541D2654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562600" cy="38989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Here is a schematic of our first example drawn using SimSmith’s RUSE schematic editor.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signal will be injected from the right.  Reflection is on the right and transfer is on the left.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(YES, this is backward land)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841BE1-FAAB-7B40-BE60-639982B96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00" y="1797664"/>
            <a:ext cx="4068234" cy="336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01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89C9B-D3FC-6B47-A635-6C69A6C01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8A259-E1DC-564B-B4A1-D38E17A93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will use an S block to examine the S2P file.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will compare it to your SimSmith model.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will inspect the S parameters measured.</a:t>
            </a:r>
          </a:p>
        </p:txBody>
      </p:sp>
    </p:spTree>
    <p:extLst>
      <p:ext uri="{BB962C8B-B14F-4D97-AF65-F5344CB8AC3E}">
        <p14:creationId xmlns:p14="http://schemas.microsoft.com/office/powerpoint/2010/main" val="1697517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CF3E0-37BE-3D4E-8B87-EF635A5A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is the SimSmith Circuit We will use: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AEE8E-A7CA-5E40-9192-BA17C9213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06845" cy="46672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original RC circuit (show above) is in the RUSE block.</a:t>
            </a:r>
          </a:p>
          <a:p>
            <a:pPr marL="0" indent="0">
              <a:buNone/>
            </a:pPr>
            <a:r>
              <a:rPr lang="en-US" dirty="0"/>
              <a:t>The S block will be used to display the measured data.</a:t>
            </a:r>
          </a:p>
          <a:p>
            <a:pPr marL="0" indent="0">
              <a:buNone/>
            </a:pPr>
            <a:r>
              <a:rPr lang="en-US" dirty="0"/>
              <a:t>The traces of ‘A’ and ‘S1’ should overlap.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Examine:</a:t>
            </a:r>
          </a:p>
          <a:p>
            <a:pPr marL="457200" lvl="1" indent="0">
              <a:buNone/>
            </a:pPr>
            <a:r>
              <a:rPr lang="en-US" dirty="0"/>
              <a:t>S12 compared to S21 (transfer, passive)</a:t>
            </a:r>
          </a:p>
          <a:p>
            <a:pPr marL="457200" lvl="1" indent="0">
              <a:buNone/>
            </a:pPr>
            <a:r>
              <a:rPr lang="en-US" dirty="0"/>
              <a:t>S11 compared to S22 (reflection)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B89B39-15A4-B04F-BD55-AAA91690D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200" y="2030566"/>
            <a:ext cx="41656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4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D20DD-ACFE-6D43-BFEB-28C95BEC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SimSmith 18.3 Introduces ‘nanoVNA Connect’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9C41F-2AB0-F346-852C-7CE52AD2B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SimSmith utility to connect to nanoVNA over USB</a:t>
            </a:r>
          </a:p>
          <a:p>
            <a:pPr marL="0" indent="0">
              <a:buNone/>
            </a:pPr>
            <a:r>
              <a:rPr lang="en-US" dirty="0"/>
              <a:t>Provide for download of untethered measurement</a:t>
            </a:r>
          </a:p>
          <a:p>
            <a:pPr marL="0" indent="0">
              <a:buNone/>
            </a:pPr>
            <a:r>
              <a:rPr lang="en-US" dirty="0"/>
              <a:t>Provide standard SOLT calibration and 12 term correction</a:t>
            </a:r>
          </a:p>
          <a:p>
            <a:pPr marL="0" indent="0">
              <a:buNone/>
            </a:pPr>
            <a:r>
              <a:rPr lang="en-US" dirty="0"/>
              <a:t>Provide 5 different measurement configurations</a:t>
            </a:r>
          </a:p>
          <a:p>
            <a:pPr marL="0" indent="0">
              <a:buNone/>
            </a:pPr>
            <a:r>
              <a:rPr lang="en-US" dirty="0"/>
              <a:t>Save s1p and s2p files</a:t>
            </a:r>
          </a:p>
          <a:p>
            <a:pPr marL="0" indent="0">
              <a:buNone/>
            </a:pPr>
            <a:r>
              <a:rPr lang="en-US" dirty="0"/>
              <a:t>Compare measurements with SimSmith models</a:t>
            </a:r>
          </a:p>
        </p:txBody>
      </p:sp>
    </p:spTree>
    <p:extLst>
      <p:ext uri="{BB962C8B-B14F-4D97-AF65-F5344CB8AC3E}">
        <p14:creationId xmlns:p14="http://schemas.microsoft.com/office/powerpoint/2010/main" val="3571584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0663F-755E-1C4D-9CAB-645BD7E62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 (Major Diversion Coming)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D7DBD-B55B-CC4C-93A4-8A86D1F26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Model and measurements don’t match.</a:t>
            </a:r>
          </a:p>
          <a:p>
            <a:pPr marL="0" indent="0">
              <a:buNone/>
            </a:pPr>
            <a:r>
              <a:rPr lang="en-US" dirty="0"/>
              <a:t>Could be many reasons:</a:t>
            </a:r>
          </a:p>
          <a:p>
            <a:pPr marL="457200" lvl="1" indent="0">
              <a:buNone/>
            </a:pPr>
            <a:r>
              <a:rPr lang="en-US" dirty="0"/>
              <a:t>nanoVNA is defective</a:t>
            </a:r>
          </a:p>
          <a:p>
            <a:pPr marL="457200" lvl="1" indent="0">
              <a:buNone/>
            </a:pPr>
            <a:r>
              <a:rPr lang="en-US" dirty="0"/>
              <a:t>Calibration standards are inaccurate</a:t>
            </a:r>
          </a:p>
          <a:p>
            <a:pPr marL="457200" lvl="1" indent="0">
              <a:buNone/>
            </a:pPr>
            <a:r>
              <a:rPr lang="en-US" dirty="0"/>
              <a:t>Model is inaccurate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Let’s explore the last:</a:t>
            </a:r>
          </a:p>
          <a:p>
            <a:pPr marL="457200" lvl="1" indent="0">
              <a:buNone/>
            </a:pPr>
            <a:r>
              <a:rPr lang="en-US" dirty="0"/>
              <a:t>Change values of things</a:t>
            </a:r>
          </a:p>
          <a:p>
            <a:pPr marL="457200" lvl="1" indent="0">
              <a:buNone/>
            </a:pPr>
            <a:r>
              <a:rPr lang="en-US" dirty="0"/>
              <a:t>Add components.  ALL VERY ad hoc…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4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269CA-F3D7-244D-BF6D-BF7154A0A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RETURN FROM DIVERSION:</a:t>
            </a:r>
            <a:br>
              <a:rPr lang="en-US" dirty="0"/>
            </a:br>
            <a:r>
              <a:rPr lang="en-US" dirty="0"/>
              <a:t>Lessons (well, suspicions)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BBE8C-F1CB-6F4A-B5A0-24146F7F8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S21 and S12 parameters appear to be equal.  </a:t>
            </a:r>
          </a:p>
          <a:p>
            <a:pPr marL="457200" lvl="1" indent="0">
              <a:buNone/>
            </a:pPr>
            <a:r>
              <a:rPr lang="en-US" dirty="0"/>
              <a:t>Turns out this is always is true for passive devices.</a:t>
            </a:r>
          </a:p>
          <a:p>
            <a:pPr marL="457200" lvl="1" indent="0">
              <a:buNone/>
            </a:pPr>
            <a:r>
              <a:rPr lang="en-US" dirty="0"/>
              <a:t>If your device is passive and if they aren’t close: there was a problem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S11 and S22 are NOT equal.</a:t>
            </a:r>
          </a:p>
          <a:p>
            <a:pPr marL="457200" lvl="1" indent="0">
              <a:buNone/>
            </a:pPr>
            <a:r>
              <a:rPr lang="en-US" dirty="0"/>
              <a:t>If they were equal, the device would be ‘symmetric’.</a:t>
            </a:r>
          </a:p>
          <a:p>
            <a:pPr marL="457200" lvl="1" indent="0">
              <a:buNone/>
            </a:pPr>
            <a:r>
              <a:rPr lang="en-US" dirty="0"/>
              <a:t>Remember that, for passive devices, S21 is the same as S12.</a:t>
            </a:r>
          </a:p>
          <a:p>
            <a:pPr marL="457200" lvl="1" indent="0">
              <a:buNone/>
            </a:pPr>
            <a:r>
              <a:rPr lang="en-US" dirty="0"/>
              <a:t>So a ‘symmetric’ device shouldn’t need to be reversed.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Let’s to check.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72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72B2E-E059-784A-86FD-CF9054625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Examining Symmetry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A99AF-7EE2-3744-B054-858C13686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95626" cy="39189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Left/Right symmetry</a:t>
            </a:r>
          </a:p>
          <a:p>
            <a:pPr marL="457200" lvl="1" indent="0">
              <a:buNone/>
            </a:pPr>
            <a:r>
              <a:rPr lang="en-US" dirty="0"/>
              <a:t>Reversing device shouldn’t matter</a:t>
            </a:r>
          </a:p>
          <a:p>
            <a:pPr marL="457200" lvl="1" indent="0">
              <a:buNone/>
            </a:pPr>
            <a:r>
              <a:rPr lang="en-US" dirty="0"/>
              <a:t>Let’s verify that.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familiar SimSmith circuit to do compare.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3C6FD3-C8B9-7A48-BD93-00B8FF95E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337" y="1854704"/>
            <a:ext cx="4155447" cy="300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81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CF3E0-37BE-3D4E-8B87-EF635A5A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is the SimSmith Circuit We will use: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AEE8E-A7CA-5E40-9192-BA17C9213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06845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original RC circuit (show above) is in the RUSE block.</a:t>
            </a:r>
          </a:p>
          <a:p>
            <a:pPr marL="0" indent="0">
              <a:buNone/>
            </a:pPr>
            <a:r>
              <a:rPr lang="en-US" dirty="0"/>
              <a:t>The S block will be used to display the measured data.</a:t>
            </a:r>
          </a:p>
          <a:p>
            <a:pPr marL="0" indent="0">
              <a:buNone/>
            </a:pPr>
            <a:r>
              <a:rPr lang="en-US" dirty="0"/>
              <a:t>The traces of ‘A’ and ‘S1’ should overlap.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Examine:</a:t>
            </a:r>
          </a:p>
          <a:p>
            <a:pPr marL="457200" lvl="1" indent="0">
              <a:buNone/>
            </a:pPr>
            <a:r>
              <a:rPr lang="en-US" dirty="0"/>
              <a:t>S12 compared to S21 (transfer, passive)</a:t>
            </a:r>
          </a:p>
          <a:p>
            <a:pPr marL="457200" lvl="1" indent="0">
              <a:buNone/>
            </a:pPr>
            <a:r>
              <a:rPr lang="en-US" dirty="0"/>
              <a:t>S11 compared to S22 (reflection)</a:t>
            </a:r>
          </a:p>
          <a:p>
            <a:pPr marL="0" indent="0">
              <a:buNone/>
            </a:pPr>
            <a:r>
              <a:rPr lang="en-US" dirty="0"/>
              <a:t>Not exact…. But close!!!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3A5841-C13F-8646-A112-025D6C54A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045" y="2330450"/>
            <a:ext cx="43942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28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0E7F0-30EB-8641-9DF4-6FCC2D76D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Measurement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8C1E4-F64A-214B-A6C9-1D541144A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we know something is symmetric:</a:t>
            </a:r>
          </a:p>
          <a:p>
            <a:pPr marL="457200" lvl="1" indent="0">
              <a:buNone/>
            </a:pPr>
            <a:r>
              <a:rPr lang="en-US" dirty="0"/>
              <a:t>We can SKIP actually reversing the device and just repeat the measurement</a:t>
            </a:r>
          </a:p>
          <a:p>
            <a:pPr marL="0" indent="0">
              <a:buNone/>
            </a:pPr>
            <a:r>
              <a:rPr lang="en-US" dirty="0"/>
              <a:t>Or</a:t>
            </a:r>
          </a:p>
          <a:p>
            <a:pPr marL="457200" lvl="1" indent="0">
              <a:buNone/>
            </a:pPr>
            <a:r>
              <a:rPr lang="en-US" dirty="0"/>
              <a:t>We can tell nanoVNA to assume it is symmetric and skip the measurement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9131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66157-AB50-F949-9FD2-70D576987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 of ‘shunt only’ device.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75B1F-5D0D-B645-9B0E-4B956E278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circuit is special in another way: </a:t>
            </a:r>
          </a:p>
          <a:p>
            <a:pPr marL="457200" lvl="1" indent="0">
              <a:buNone/>
            </a:pPr>
            <a:r>
              <a:rPr lang="en-US" dirty="0"/>
              <a:t>the voltage on the left is the same as the voltage on the right</a:t>
            </a:r>
          </a:p>
          <a:p>
            <a:pPr marL="457200" lvl="1" indent="0">
              <a:buNone/>
            </a:pPr>
            <a:r>
              <a:rPr lang="en-US" dirty="0"/>
              <a:t>the device can be completely characterized using a single ‘impedance’</a:t>
            </a:r>
          </a:p>
          <a:p>
            <a:pPr marL="0" indent="0">
              <a:buNone/>
            </a:pPr>
            <a:r>
              <a:rPr lang="en-US" dirty="0"/>
              <a:t>How can we compute that impedance?</a:t>
            </a:r>
          </a:p>
          <a:p>
            <a:pPr marL="457200" lvl="1" indent="0">
              <a:buNone/>
            </a:pPr>
            <a:r>
              <a:rPr lang="en-US" dirty="0"/>
              <a:t>Use S11</a:t>
            </a:r>
          </a:p>
          <a:p>
            <a:pPr marL="914400" lvl="2" indent="0">
              <a:buNone/>
            </a:pPr>
            <a:r>
              <a:rPr lang="en-US" dirty="0"/>
              <a:t>Knowing S11 = (Z-Zo)/(</a:t>
            </a:r>
            <a:r>
              <a:rPr lang="en-US" dirty="0" err="1"/>
              <a:t>Z+Zo</a:t>
            </a:r>
            <a:r>
              <a:rPr lang="en-US" dirty="0"/>
              <a:t>)</a:t>
            </a:r>
          </a:p>
          <a:p>
            <a:pPr marL="914400" lvl="2" indent="0">
              <a:buNone/>
            </a:pPr>
            <a:r>
              <a:rPr lang="en-US" dirty="0"/>
              <a:t>Say Ze = </a:t>
            </a:r>
            <a:r>
              <a:rPr lang="en-US" dirty="0" err="1"/>
              <a:t>ArcGamma</a:t>
            </a:r>
            <a:r>
              <a:rPr lang="en-US" dirty="0"/>
              <a:t>(</a:t>
            </a:r>
            <a:r>
              <a:rPr lang="en-US" dirty="0" err="1"/>
              <a:t>Z,Zo</a:t>
            </a:r>
            <a:r>
              <a:rPr lang="en-US" dirty="0"/>
              <a:t>)</a:t>
            </a:r>
          </a:p>
          <a:p>
            <a:pPr marL="914400" lvl="2" indent="0">
              <a:buNone/>
            </a:pPr>
            <a:r>
              <a:rPr lang="en-US" dirty="0"/>
              <a:t>Then Z = </a:t>
            </a:r>
            <a:r>
              <a:rPr lang="en-US" dirty="0" err="1"/>
              <a:t>ZoZe</a:t>
            </a:r>
            <a:r>
              <a:rPr lang="en-US" dirty="0"/>
              <a:t>/(Zo-Ze)</a:t>
            </a:r>
          </a:p>
          <a:p>
            <a:pPr marL="457200" lvl="1" indent="0">
              <a:buNone/>
            </a:pPr>
            <a:r>
              <a:rPr lang="en-US" dirty="0"/>
              <a:t>Using S21</a:t>
            </a:r>
          </a:p>
          <a:p>
            <a:pPr marL="914400" lvl="2" indent="0">
              <a:buNone/>
            </a:pPr>
            <a:r>
              <a:rPr lang="en-US" dirty="0"/>
              <a:t>Z = Zo*S21/(2*(1-S21));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02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4E87E-D1BF-0D44-A619-89CB65A68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Computations.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124E4-787E-BF46-9328-435962D80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theory, computation should be exactly the same because, ideally, S21-S11 = 1 </a:t>
            </a:r>
            <a:r>
              <a:rPr lang="en-US" dirty="0">
                <a:solidFill>
                  <a:srgbClr val="FF0000"/>
                </a:solidFill>
              </a:rPr>
              <a:t>IN THIS PURELY SHUNT CONFIGURATION</a:t>
            </a:r>
          </a:p>
          <a:p>
            <a:pPr marL="0" indent="0">
              <a:buNone/>
            </a:pPr>
            <a:r>
              <a:rPr lang="en-US" dirty="0"/>
              <a:t>In practice, there is a difference.</a:t>
            </a:r>
          </a:p>
          <a:p>
            <a:pPr marL="0" indent="0">
              <a:buNone/>
            </a:pPr>
            <a:r>
              <a:rPr lang="en-US" dirty="0"/>
              <a:t>Literature indicates that using S21 is more tolerant of measurement errors.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We’ll come back to this later.</a:t>
            </a:r>
          </a:p>
        </p:txBody>
      </p:sp>
    </p:spTree>
    <p:extLst>
      <p:ext uri="{BB962C8B-B14F-4D97-AF65-F5344CB8AC3E}">
        <p14:creationId xmlns:p14="http://schemas.microsoft.com/office/powerpoint/2010/main" val="2738817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597BB-B458-BA45-B68C-13890F0F9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NanoVNA Connect Short Cut.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BEE69-9ECD-154D-914B-3A61654EE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are willing to stipulate the device is perfectly symmetry </a:t>
            </a:r>
          </a:p>
          <a:p>
            <a:pPr marL="457200" lvl="1" indent="0">
              <a:buNone/>
            </a:pPr>
            <a:r>
              <a:rPr lang="en-US" dirty="0"/>
              <a:t>(or close enough as ‘never-mind’)</a:t>
            </a:r>
          </a:p>
          <a:p>
            <a:pPr marL="0" indent="0">
              <a:buNone/>
            </a:pPr>
            <a:r>
              <a:rPr lang="en-US" dirty="0"/>
              <a:t>AND if you know it is a purely shunt device.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nanoVNA connect can do the calculation using the S21 approach automatically.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the shunt mode.  Notice the extension is now ‘s1p’ meaning an impedance file will be written…. And hit ‘go’.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478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0EA2D-8454-2043-9D29-DEB19F115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the results.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AC143-373B-C843-974C-2851523F7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SimSmith to plot the two impedances.</a:t>
            </a:r>
          </a:p>
          <a:p>
            <a:pPr marL="0" indent="0">
              <a:buNone/>
            </a:pPr>
            <a:r>
              <a:rPr lang="en-US" dirty="0"/>
              <a:t>Imports the measurement.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Plot all the ways it can be computed…</a:t>
            </a:r>
          </a:p>
          <a:p>
            <a:pPr marL="457200" lvl="1" indent="0">
              <a:buNone/>
            </a:pPr>
            <a:r>
              <a:rPr lang="en-US" dirty="0"/>
              <a:t>Computed using S11</a:t>
            </a:r>
          </a:p>
          <a:p>
            <a:pPr marL="457200" lvl="1" indent="0">
              <a:buNone/>
            </a:pPr>
            <a:r>
              <a:rPr lang="en-US" dirty="0"/>
              <a:t>Computed using S21</a:t>
            </a:r>
          </a:p>
          <a:p>
            <a:pPr marL="457200" lvl="1" indent="0">
              <a:buNone/>
            </a:pPr>
            <a:r>
              <a:rPr lang="en-US" dirty="0"/>
              <a:t>Computed using both</a:t>
            </a:r>
          </a:p>
          <a:p>
            <a:pPr marL="457200" lvl="1" indent="0">
              <a:buNone/>
            </a:pPr>
            <a:r>
              <a:rPr lang="en-US" dirty="0"/>
              <a:t>Computed by nanoVNA Connect (same as using s21).</a:t>
            </a:r>
          </a:p>
        </p:txBody>
      </p:sp>
    </p:spTree>
    <p:extLst>
      <p:ext uri="{BB962C8B-B14F-4D97-AF65-F5344CB8AC3E}">
        <p14:creationId xmlns:p14="http://schemas.microsoft.com/office/powerpoint/2010/main" val="3485955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95CD7-4DD4-614A-A7B3-462F572E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 for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1EF18-B3C8-BE45-9482-4C4819F1C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2587"/>
            <a:ext cx="6369424" cy="42600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Just as with the shunt device, a ‘known to be’ purely series device can be fully characterized using just an impedance.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create an impedance (s1p) file for a series device, select the ‘series’ configuration.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FA0D2B-52D9-8F4D-AB29-53A797FB1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547" y="1882587"/>
            <a:ext cx="26670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3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4DC89-9E6C-524C-BE92-91E40305C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coming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62643-9C30-7D40-A310-6C1AB9245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is a ‘watch over the shoulder’ presentation.</a:t>
            </a:r>
          </a:p>
          <a:p>
            <a:pPr marL="457200" lvl="1" indent="0">
              <a:buNone/>
            </a:pPr>
            <a:r>
              <a:rPr lang="en-US" dirty="0"/>
              <a:t>Informal,  LONG</a:t>
            </a:r>
          </a:p>
          <a:p>
            <a:pPr marL="457200" lvl="1" indent="0">
              <a:buNone/>
            </a:pPr>
            <a:r>
              <a:rPr lang="en-US" dirty="0"/>
              <a:t>Ad Hoc</a:t>
            </a:r>
          </a:p>
          <a:p>
            <a:pPr marL="457200" lvl="1" indent="0">
              <a:buNone/>
            </a:pPr>
            <a:r>
              <a:rPr lang="en-US" dirty="0"/>
              <a:t>Has dead ends</a:t>
            </a:r>
          </a:p>
          <a:p>
            <a:pPr marL="457200" lvl="1" indent="0">
              <a:buNone/>
            </a:pPr>
            <a:r>
              <a:rPr lang="en-US" dirty="0"/>
              <a:t>May use ‘stupid’ techniques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Intended as a learning experience about the tools and capabilities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 a tutorial on the best techniques to use.  I’m still learning THAT!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52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532D8-821C-B147-80A5-F7BC7D283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Series Impedance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0C166-9DA6-EC44-A0CC-5A44F59C7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Just as with the shunt configuration, you can use a single impedance to describe the series part.  The formulas are: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Knowing S11</a:t>
            </a:r>
          </a:p>
          <a:p>
            <a:pPr marL="457200" lvl="1" indent="0">
              <a:buNone/>
            </a:pPr>
            <a:r>
              <a:rPr lang="en-US" dirty="0" err="1"/>
              <a:t>Ztmp</a:t>
            </a:r>
            <a:r>
              <a:rPr lang="en-US" dirty="0"/>
              <a:t> = </a:t>
            </a:r>
            <a:r>
              <a:rPr lang="en-US" dirty="0" err="1"/>
              <a:t>ArcGamma</a:t>
            </a:r>
            <a:r>
              <a:rPr lang="en-US" dirty="0"/>
              <a:t>(S11,Zo);</a:t>
            </a:r>
          </a:p>
          <a:p>
            <a:pPr marL="457200" lvl="1" indent="0">
              <a:buNone/>
            </a:pPr>
            <a:r>
              <a:rPr lang="en-US" dirty="0"/>
              <a:t>Z = </a:t>
            </a:r>
            <a:r>
              <a:rPr lang="en-US" dirty="0" err="1"/>
              <a:t>Ztmp</a:t>
            </a:r>
            <a:r>
              <a:rPr lang="en-US" dirty="0"/>
              <a:t>-Zo;</a:t>
            </a:r>
          </a:p>
          <a:p>
            <a:pPr marL="0" indent="0">
              <a:buNone/>
            </a:pPr>
            <a:r>
              <a:rPr lang="en-US" dirty="0"/>
              <a:t>Knowing S21</a:t>
            </a:r>
          </a:p>
          <a:p>
            <a:pPr marL="457200" lvl="1" indent="0">
              <a:buNone/>
            </a:pPr>
            <a:r>
              <a:rPr lang="en-US" dirty="0"/>
              <a:t>Z = 2*Zo*(1-S21)/S21;</a:t>
            </a:r>
          </a:p>
        </p:txBody>
      </p:sp>
    </p:spTree>
    <p:extLst>
      <p:ext uri="{BB962C8B-B14F-4D97-AF65-F5344CB8AC3E}">
        <p14:creationId xmlns:p14="http://schemas.microsoft.com/office/powerpoint/2010/main" val="385055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B565-19AD-FB4F-BADB-5A15A260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an Impedance using Reflection.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1FE0F-AC97-0E4F-889B-9CD39A241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Probably he most familiar impedance measurement made: </a:t>
            </a:r>
          </a:p>
          <a:p>
            <a:pPr marL="457200" lvl="1" indent="0">
              <a:buNone/>
            </a:pPr>
            <a:r>
              <a:rPr lang="en-US" dirty="0"/>
              <a:t>this is how antenna analyzers work.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Let’s go back to the ‘shunt’ device and measure it using ‘reflection’.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35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31AED-51FF-1748-BD9B-4D732AA3B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way to Measure Impedance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4AD3B-077C-E74B-9A80-901B886EF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75033" cy="40588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Insert shunt device</a:t>
            </a:r>
          </a:p>
          <a:p>
            <a:pPr marL="0" indent="0">
              <a:buNone/>
            </a:pPr>
            <a:r>
              <a:rPr lang="en-US" dirty="0"/>
              <a:t>Disconnect </a:t>
            </a:r>
            <a:r>
              <a:rPr lang="en-US"/>
              <a:t>Port 2 </a:t>
            </a:r>
            <a:r>
              <a:rPr lang="en-US" dirty="0"/>
              <a:t>from nanoVNA</a:t>
            </a:r>
          </a:p>
          <a:p>
            <a:pPr marL="0" indent="0">
              <a:buNone/>
            </a:pPr>
            <a:r>
              <a:rPr lang="en-US" dirty="0"/>
              <a:t>Select ‘reflection’ connectivity</a:t>
            </a:r>
          </a:p>
          <a:p>
            <a:pPr marL="0" indent="0">
              <a:buNone/>
            </a:pPr>
            <a:r>
              <a:rPr lang="en-US" dirty="0"/>
              <a:t>Compare (set L and LG1 to 1G).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8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89CC-08FE-4B41-8893-042288976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063E1-B039-AE41-9835-3C686E106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Showed how to connect to nanoVNA</a:t>
            </a:r>
          </a:p>
          <a:p>
            <a:pPr marL="0" indent="0">
              <a:buNone/>
            </a:pPr>
            <a:r>
              <a:rPr lang="en-US" dirty="0"/>
              <a:t>Downloaded a previously made and corrected measurement.</a:t>
            </a:r>
          </a:p>
          <a:p>
            <a:pPr marL="0" indent="0">
              <a:buNone/>
            </a:pPr>
            <a:r>
              <a:rPr lang="en-US" dirty="0"/>
              <a:t>Demonstrated calibration procedure</a:t>
            </a:r>
          </a:p>
          <a:p>
            <a:pPr marL="0" indent="0">
              <a:buNone/>
            </a:pPr>
            <a:r>
              <a:rPr lang="en-US" dirty="0"/>
              <a:t>Demonstrated 5 ways to make measurements</a:t>
            </a:r>
          </a:p>
          <a:p>
            <a:pPr marL="457200" lvl="1" indent="0">
              <a:buNone/>
            </a:pPr>
            <a:r>
              <a:rPr lang="en-US" dirty="0" err="1"/>
              <a:t>Asymetric</a:t>
            </a:r>
            <a:endParaRPr lang="en-US" dirty="0"/>
          </a:p>
          <a:p>
            <a:pPr marL="457200" lvl="1" indent="0">
              <a:buNone/>
            </a:pPr>
            <a:r>
              <a:rPr lang="en-US" dirty="0" err="1"/>
              <a:t>Symetric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Shunt</a:t>
            </a:r>
          </a:p>
          <a:p>
            <a:pPr marL="457200" lvl="1" indent="0">
              <a:buNone/>
            </a:pPr>
            <a:r>
              <a:rPr lang="en-US" dirty="0"/>
              <a:t>Series</a:t>
            </a:r>
          </a:p>
          <a:p>
            <a:pPr marL="457200" lvl="1" indent="0">
              <a:buNone/>
            </a:pPr>
            <a:r>
              <a:rPr lang="en-US" dirty="0"/>
              <a:t>Reflection</a:t>
            </a:r>
          </a:p>
          <a:p>
            <a:pPr marL="0" indent="0">
              <a:buNone/>
            </a:pPr>
            <a:r>
              <a:rPr lang="en-US" dirty="0"/>
              <a:t>Demonstrated how to save files and display results</a:t>
            </a:r>
          </a:p>
          <a:p>
            <a:pPr marL="0" indent="0">
              <a:buNone/>
            </a:pPr>
            <a:r>
              <a:rPr lang="en-US" dirty="0"/>
              <a:t>Compared various measurements with circuit 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Made  mistakes and showed out to detect and recover from them.</a:t>
            </a:r>
          </a:p>
        </p:txBody>
      </p:sp>
    </p:spTree>
    <p:extLst>
      <p:ext uri="{BB962C8B-B14F-4D97-AF65-F5344CB8AC3E}">
        <p14:creationId xmlns:p14="http://schemas.microsoft.com/office/powerpoint/2010/main" val="396676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D5D6D-A44E-024E-B93D-B5836C684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 Environment</a:t>
            </a:r>
          </a:p>
        </p:txBody>
      </p:sp>
      <p:pic>
        <p:nvPicPr>
          <p:cNvPr id="5" name="Picture 4" descr="A computer on a table&#10;&#10;Description automatically generated with low confidence">
            <a:extLst>
              <a:ext uri="{FF2B5EF4-FFF2-40B4-BE49-F238E27FC236}">
                <a16:creationId xmlns:a16="http://schemas.microsoft.com/office/drawing/2014/main" id="{637D8E1E-08D1-6F47-9489-D8F174B7B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914" y="1472084"/>
            <a:ext cx="8868427" cy="513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6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6091D-4F01-C240-A92E-CFE5E9C94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and Devices to Test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0A8D65C1-48C1-6D4D-AFEF-A3533A95B7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24826" y="2387251"/>
            <a:ext cx="3864279" cy="386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A picture containing wall, indoor, different, several&#10;&#10;Description automatically generated">
            <a:extLst>
              <a:ext uri="{FF2B5EF4-FFF2-40B4-BE49-F238E27FC236}">
                <a16:creationId xmlns:a16="http://schemas.microsoft.com/office/drawing/2014/main" id="{494D6366-CDCB-B84E-942A-CFFF856EE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40377" y="424733"/>
            <a:ext cx="4795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77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03408-D56A-8748-BAA3-11B6E1304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AEE7B-A6BA-AD47-A9CD-F929D12B9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Remember…</a:t>
            </a:r>
          </a:p>
          <a:p>
            <a:pPr marL="457200" lvl="1" indent="0">
              <a:buNone/>
            </a:pPr>
            <a:r>
              <a:rPr lang="en-US" dirty="0"/>
              <a:t>this might be quite long and…</a:t>
            </a:r>
          </a:p>
          <a:p>
            <a:pPr marL="457200" lvl="1" indent="0">
              <a:buNone/>
            </a:pPr>
            <a:r>
              <a:rPr lang="en-US" dirty="0"/>
              <a:t>this is pretty ad hoc.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goal is to get acquainted with</a:t>
            </a:r>
          </a:p>
          <a:p>
            <a:pPr marL="457200" lvl="1" indent="0">
              <a:buNone/>
            </a:pPr>
            <a:r>
              <a:rPr lang="en-US" dirty="0"/>
              <a:t>nanoVNA Connect </a:t>
            </a:r>
          </a:p>
          <a:p>
            <a:pPr marL="457200" lvl="1" indent="0">
              <a:buNone/>
            </a:pPr>
            <a:r>
              <a:rPr lang="en-US" dirty="0" err="1"/>
              <a:t>Simsmith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How to use them in parallel.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So, when reasonable, I will have you watch as I enter circuits.</a:t>
            </a:r>
          </a:p>
        </p:txBody>
      </p:sp>
    </p:spTree>
    <p:extLst>
      <p:ext uri="{BB962C8B-B14F-4D97-AF65-F5344CB8AC3E}">
        <p14:creationId xmlns:p14="http://schemas.microsoft.com/office/powerpoint/2010/main" val="420447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E83FA-51D6-8E43-A298-A1D0FE110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Invoking nanoVNA 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86863-C580-9344-8CA8-CE93F3BAD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63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Start dialog using view/nanoVNA Connect</a:t>
            </a:r>
          </a:p>
          <a:p>
            <a:pPr marL="0" indent="0">
              <a:buNone/>
            </a:pPr>
            <a:r>
              <a:rPr lang="en-US" dirty="0"/>
              <a:t>Select the port from the list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0" indent="0">
              <a:buNone/>
            </a:pPr>
            <a:r>
              <a:rPr lang="en-US" dirty="0"/>
              <a:t>Can load previously made measurement….</a:t>
            </a:r>
          </a:p>
        </p:txBody>
      </p:sp>
    </p:spTree>
    <p:extLst>
      <p:ext uri="{BB962C8B-B14F-4D97-AF65-F5344CB8AC3E}">
        <p14:creationId xmlns:p14="http://schemas.microsoft.com/office/powerpoint/2010/main" val="3643511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E86C-76D1-3D4A-877C-2152263E6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Previously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00AA0-B09D-3F41-B3B4-B2A910010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Change mode to ‘retrieve once’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Notice calibration options disappeared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Set connection to ‘reflection’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Click ‘once’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Notice sweep parameters changed and sweep was displayed.</a:t>
            </a:r>
          </a:p>
        </p:txBody>
      </p:sp>
    </p:spTree>
    <p:extLst>
      <p:ext uri="{BB962C8B-B14F-4D97-AF65-F5344CB8AC3E}">
        <p14:creationId xmlns:p14="http://schemas.microsoft.com/office/powerpoint/2010/main" val="394830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E9986-F07F-124D-A56F-FA9705645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 was nice but, where’s the meat?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F8A45-D6AC-BB4B-A5E1-037BDE6C5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file we just downloaded as already captured and corrected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BUT:  nanoVNA Connect can do all the calibration and capture by directly controlling the nanoVNA.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The first step is…. Calibration.</a:t>
            </a:r>
          </a:p>
        </p:txBody>
      </p:sp>
    </p:spTree>
    <p:extLst>
      <p:ext uri="{BB962C8B-B14F-4D97-AF65-F5344CB8AC3E}">
        <p14:creationId xmlns:p14="http://schemas.microsoft.com/office/powerpoint/2010/main" val="401021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1543</Words>
  <Application>Microsoft Macintosh PowerPoint</Application>
  <PresentationFormat>Widescreen</PresentationFormat>
  <Paragraphs>242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An Informal Session with SimSmith and the nanoVNA</vt:lpstr>
      <vt:lpstr>SimSmith 18.3 Introduces ‘nanoVNA Connect’</vt:lpstr>
      <vt:lpstr>What’s coming</vt:lpstr>
      <vt:lpstr>The Work Environment</vt:lpstr>
      <vt:lpstr>Standards and Devices to Test</vt:lpstr>
      <vt:lpstr>Let’s Get Started</vt:lpstr>
      <vt:lpstr>Invoking nanoVNA Connect</vt:lpstr>
      <vt:lpstr>Load Previously Measurement</vt:lpstr>
      <vt:lpstr>That was nice but, where’s the meat?</vt:lpstr>
      <vt:lpstr>Calibration using nanoVNA Connect</vt:lpstr>
      <vt:lpstr>Calibration Procedure Overview </vt:lpstr>
      <vt:lpstr>Standards </vt:lpstr>
      <vt:lpstr>Write the Calibration Information</vt:lpstr>
      <vt:lpstr>What does a nanoVNA Measure</vt:lpstr>
      <vt:lpstr>A Little Backwards Now.</vt:lpstr>
      <vt:lpstr>The Complete Solution</vt:lpstr>
      <vt:lpstr>Example 1, an Asymmetric Device:</vt:lpstr>
      <vt:lpstr>Comparison</vt:lpstr>
      <vt:lpstr>Here is the SimSmith Circuit We will use:</vt:lpstr>
      <vt:lpstr>Differences  (Major Diversion Coming)</vt:lpstr>
      <vt:lpstr>RETURN FROM DIVERSION: Lessons (well, suspicions)</vt:lpstr>
      <vt:lpstr>Examining Symmetry</vt:lpstr>
      <vt:lpstr>Here is the SimSmith Circuit We will use:</vt:lpstr>
      <vt:lpstr>Symmetric Measurement </vt:lpstr>
      <vt:lpstr>Special case of ‘shunt only’ device.</vt:lpstr>
      <vt:lpstr>Comparing Computations.</vt:lpstr>
      <vt:lpstr>NanoVNA Connect Short Cut.</vt:lpstr>
      <vt:lpstr>Compare the results.</vt:lpstr>
      <vt:lpstr>Special case for Series</vt:lpstr>
      <vt:lpstr>Computing Series Impedance</vt:lpstr>
      <vt:lpstr>Measuring an Impedance using Reflection.</vt:lpstr>
      <vt:lpstr>Third way to Measure Impedance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Informal Session with SimSmith and the nanoVNA</dc:title>
  <dc:creator>edward harriman</dc:creator>
  <cp:lastModifiedBy>edward harriman</cp:lastModifiedBy>
  <cp:revision>33</cp:revision>
  <cp:lastPrinted>2021-07-07T21:40:32Z</cp:lastPrinted>
  <dcterms:created xsi:type="dcterms:W3CDTF">2021-07-07T19:13:01Z</dcterms:created>
  <dcterms:modified xsi:type="dcterms:W3CDTF">2021-07-09T20:10:20Z</dcterms:modified>
</cp:coreProperties>
</file>